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6" r:id="rId4"/>
    <p:sldId id="269" r:id="rId5"/>
    <p:sldId id="270" r:id="rId6"/>
    <p:sldId id="272" r:id="rId7"/>
    <p:sldId id="278" r:id="rId8"/>
    <p:sldId id="279" r:id="rId9"/>
    <p:sldId id="280" r:id="rId10"/>
    <p:sldId id="281" r:id="rId11"/>
    <p:sldId id="282" r:id="rId12"/>
    <p:sldId id="283" r:id="rId13"/>
    <p:sldId id="274" r:id="rId14"/>
    <p:sldId id="275" r:id="rId15"/>
    <p:sldId id="277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메이플스토리" panose="02000300000000000000" pitchFamily="2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CCA31-0D01-42EA-994F-3AB24D48C1DC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47397-5AC9-4295-BD7C-DE2D28C9C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822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5808C69-38CB-A62F-0E1A-B4E6C710D4E3}"/>
              </a:ext>
            </a:extLst>
          </p:cNvPr>
          <p:cNvSpPr/>
          <p:nvPr userDrawn="1"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C2EB5E-A5F1-B9A9-B94A-1FB4BAD26603}"/>
              </a:ext>
            </a:extLst>
          </p:cNvPr>
          <p:cNvSpPr/>
          <p:nvPr userDrawn="1"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348D-52D1-492A-AC55-A1863A2FFC72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F4BD0-BACA-5242-E8FD-D9E5B558771C}"/>
              </a:ext>
            </a:extLst>
          </p:cNvPr>
          <p:cNvSpPr txBox="1"/>
          <p:nvPr userDrawn="1"/>
        </p:nvSpPr>
        <p:spPr>
          <a:xfrm>
            <a:off x="0" y="625082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Panda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김현정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박상익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박정식</a:t>
            </a: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5334322C-5A4B-84C0-9610-9941321200F0}"/>
              </a:ext>
            </a:extLst>
          </p:cNvPr>
          <p:cNvSpPr txBox="1">
            <a:spLocks/>
          </p:cNvSpPr>
          <p:nvPr userDrawn="1"/>
        </p:nvSpPr>
        <p:spPr>
          <a:xfrm>
            <a:off x="934460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8E63D7-F486-47E2-99B0-C40360DEFE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A4F1BE8-8807-6A34-7101-76C29433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108" y="1710613"/>
            <a:ext cx="10515600" cy="1769512"/>
          </a:xfrm>
        </p:spPr>
        <p:txBody>
          <a:bodyPr anchor="b"/>
          <a:lstStyle>
            <a:lvl1pPr algn="ctr">
              <a:defRPr sz="60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5890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9261-6D21-47B2-8D2E-F51E6AD78FEB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393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A96B-1A08-4BE7-B375-A48BB7F70F1D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497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B146-2D5A-471B-9104-B286F95F5A58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5808C69-38CB-A62F-0E1A-B4E6C710D4E3}"/>
              </a:ext>
            </a:extLst>
          </p:cNvPr>
          <p:cNvSpPr/>
          <p:nvPr userDrawn="1"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C2EB5E-A5F1-B9A9-B94A-1FB4BAD26603}"/>
              </a:ext>
            </a:extLst>
          </p:cNvPr>
          <p:cNvSpPr/>
          <p:nvPr userDrawn="1"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4351338"/>
          </a:xfrm>
        </p:spPr>
        <p:txBody>
          <a:bodyPr/>
          <a:lstStyle>
            <a:lvl1pPr>
              <a:defRPr sz="24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  <a:lvl2pPr>
              <a:defRPr sz="18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2pPr>
            <a:lvl3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3pPr>
            <a:lvl4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4pPr>
            <a:lvl5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348D-52D1-492A-AC55-A1863A2FFC72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F4BD0-BACA-5242-E8FD-D9E5B558771C}"/>
              </a:ext>
            </a:extLst>
          </p:cNvPr>
          <p:cNvSpPr txBox="1"/>
          <p:nvPr userDrawn="1"/>
        </p:nvSpPr>
        <p:spPr>
          <a:xfrm>
            <a:off x="0" y="625082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Panda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김현정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박상익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박정식</a:t>
            </a: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5334322C-5A4B-84C0-9610-9941321200F0}"/>
              </a:ext>
            </a:extLst>
          </p:cNvPr>
          <p:cNvSpPr txBox="1">
            <a:spLocks/>
          </p:cNvSpPr>
          <p:nvPr userDrawn="1"/>
        </p:nvSpPr>
        <p:spPr>
          <a:xfrm>
            <a:off x="934460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8E63D7-F486-47E2-99B0-C40360DEFE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43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83071-4371-4F06-BB49-80D50B4DD0B7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164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91AF-7B18-4941-A6B4-F3681F4060F1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C62910-8C08-005E-A122-DD6B6BF6BC65}"/>
              </a:ext>
            </a:extLst>
          </p:cNvPr>
          <p:cNvSpPr/>
          <p:nvPr userDrawn="1"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EB5077-AF88-0C23-A44A-760D1846E65B}"/>
              </a:ext>
            </a:extLst>
          </p:cNvPr>
          <p:cNvSpPr/>
          <p:nvPr userDrawn="1"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E22-DB96-46B0-A328-08BA69541519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4460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F08E63D7-F486-47E2-99B0-C40360DEFE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51241-897E-F979-9A65-532EBFEA5BA9}"/>
              </a:ext>
            </a:extLst>
          </p:cNvPr>
          <p:cNvSpPr txBox="1"/>
          <p:nvPr userDrawn="1"/>
        </p:nvSpPr>
        <p:spPr>
          <a:xfrm>
            <a:off x="0" y="625082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Panda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김현정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박상익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박정식</a:t>
            </a:r>
          </a:p>
        </p:txBody>
      </p:sp>
    </p:spTree>
    <p:extLst>
      <p:ext uri="{BB962C8B-B14F-4D97-AF65-F5344CB8AC3E}">
        <p14:creationId xmlns:p14="http://schemas.microsoft.com/office/powerpoint/2010/main" val="171065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89B99-2073-4FAF-91A5-991F6904E7E2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63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EF65-2C8F-4174-9DDE-0E8624841DF4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1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0967-A451-4886-AFF5-9EA93B59F493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4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048E-4A53-40F4-95EA-581542E33132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95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24EFA-2A44-402C-9449-FA945D09B5E7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45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52" r:id="rId4"/>
    <p:sldLayoutId id="2147483649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944399"/>
            <a:ext cx="9144000" cy="2890647"/>
          </a:xfrm>
        </p:spPr>
        <p:txBody>
          <a:bodyPr>
            <a:normAutofit/>
          </a:bodyPr>
          <a:lstStyle/>
          <a:p>
            <a:r>
              <a:rPr lang="en-US" altLang="ko-KR">
                <a:latin typeface="메이플스토리" panose="02000800000000000000" pitchFamily="2" charset="-127"/>
                <a:ea typeface="메이플스토리" panose="02000800000000000000" pitchFamily="2" charset="-127"/>
              </a:rPr>
              <a:t>Panda Village</a:t>
            </a:r>
            <a:br>
              <a:rPr lang="en-US" altLang="ko-KR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배치 시스템기획서</a:t>
            </a:r>
            <a:b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1D6D7-3B3C-9CDE-0E0B-8CCD7036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>
                <a:solidFill>
                  <a:schemeClr val="bg1"/>
                </a:solidFill>
              </a:rPr>
              <a:t>1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614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ACB0D1-4637-EDD4-BE37-51C12605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92" y="1521208"/>
            <a:ext cx="7855527" cy="44125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B5AE16-4414-F774-4D62-74F996C4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0D8C0-4152-F7E4-F3C8-3D99E39CD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배치 시스템 </a:t>
            </a:r>
            <a:r>
              <a:rPr lang="en-US" altLang="ko-KR" dirty="0"/>
              <a:t>– </a:t>
            </a:r>
            <a:r>
              <a:rPr lang="ko-KR" altLang="en-US" dirty="0"/>
              <a:t>이동할 건물 위치 선택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D99AA-F825-3857-48AC-CB7EB9786E8A}"/>
              </a:ext>
            </a:extLst>
          </p:cNvPr>
          <p:cNvSpPr/>
          <p:nvPr/>
        </p:nvSpPr>
        <p:spPr>
          <a:xfrm>
            <a:off x="4789715" y="3695626"/>
            <a:ext cx="2228601" cy="1268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94B582-E2C1-B80D-DA14-CB3CA1B8D0F8}"/>
              </a:ext>
            </a:extLst>
          </p:cNvPr>
          <p:cNvCxnSpPr>
            <a:cxnSpLocks/>
          </p:cNvCxnSpPr>
          <p:nvPr/>
        </p:nvCxnSpPr>
        <p:spPr>
          <a:xfrm flipV="1">
            <a:off x="4999512" y="3122967"/>
            <a:ext cx="3871355" cy="5726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835417-5542-66E0-B8D6-B8DCB884ECDD}"/>
              </a:ext>
            </a:extLst>
          </p:cNvPr>
          <p:cNvSpPr txBox="1"/>
          <p:nvPr/>
        </p:nvSpPr>
        <p:spPr>
          <a:xfrm>
            <a:off x="8870867" y="2650717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이동할 위치를 선택한다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423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DAAA9D-920C-69FF-EE28-2FAA73FD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26" y="1582467"/>
            <a:ext cx="7874834" cy="44346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B5AE16-4414-F774-4D62-74F996C4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0D8C0-4152-F7E4-F3C8-3D99E39CD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배치 시스템 </a:t>
            </a:r>
            <a:r>
              <a:rPr lang="en-US" altLang="ko-KR" dirty="0"/>
              <a:t>– </a:t>
            </a:r>
            <a:r>
              <a:rPr lang="ko-KR" altLang="en-US" dirty="0"/>
              <a:t>이동할 건물 위치 선택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D99AA-F825-3857-48AC-CB7EB9786E8A}"/>
              </a:ext>
            </a:extLst>
          </p:cNvPr>
          <p:cNvSpPr/>
          <p:nvPr/>
        </p:nvSpPr>
        <p:spPr>
          <a:xfrm>
            <a:off x="5015346" y="2650717"/>
            <a:ext cx="2228601" cy="2210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94B582-E2C1-B80D-DA14-CB3CA1B8D0F8}"/>
              </a:ext>
            </a:extLst>
          </p:cNvPr>
          <p:cNvCxnSpPr>
            <a:cxnSpLocks/>
          </p:cNvCxnSpPr>
          <p:nvPr/>
        </p:nvCxnSpPr>
        <p:spPr>
          <a:xfrm flipV="1">
            <a:off x="7243947" y="2921330"/>
            <a:ext cx="1543793" cy="987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835417-5542-66E0-B8D6-B8DCB884ECDD}"/>
              </a:ext>
            </a:extLst>
          </p:cNvPr>
          <p:cNvSpPr txBox="1"/>
          <p:nvPr/>
        </p:nvSpPr>
        <p:spPr>
          <a:xfrm>
            <a:off x="8870867" y="2650717"/>
            <a:ext cx="2372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건물이 이동한 위치에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406C209-D304-2ABE-0C53-500CB4E73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02" y="1701679"/>
            <a:ext cx="7178763" cy="410856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B5AE16-4414-F774-4D62-74F996C4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0D8C0-4152-F7E4-F3C8-3D99E39CD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배치 시스템 </a:t>
            </a:r>
            <a:r>
              <a:rPr lang="en-US" altLang="ko-KR" dirty="0"/>
              <a:t>– </a:t>
            </a:r>
            <a:r>
              <a:rPr lang="ko-KR" altLang="en-US" dirty="0"/>
              <a:t>배치종료 버튼 클릭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D99AA-F825-3857-48AC-CB7EB9786E8A}"/>
              </a:ext>
            </a:extLst>
          </p:cNvPr>
          <p:cNvSpPr/>
          <p:nvPr/>
        </p:nvSpPr>
        <p:spPr>
          <a:xfrm>
            <a:off x="6994566" y="5017184"/>
            <a:ext cx="332509" cy="557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94B582-E2C1-B80D-DA14-CB3CA1B8D0F8}"/>
              </a:ext>
            </a:extLst>
          </p:cNvPr>
          <p:cNvCxnSpPr>
            <a:cxnSpLocks/>
          </p:cNvCxnSpPr>
          <p:nvPr/>
        </p:nvCxnSpPr>
        <p:spPr>
          <a:xfrm flipV="1">
            <a:off x="7327075" y="2921330"/>
            <a:ext cx="1460665" cy="20958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835417-5542-66E0-B8D6-B8DCB884ECDD}"/>
              </a:ext>
            </a:extLst>
          </p:cNvPr>
          <p:cNvSpPr txBox="1"/>
          <p:nvPr/>
        </p:nvSpPr>
        <p:spPr>
          <a:xfrm>
            <a:off x="8870867" y="2650717"/>
            <a:ext cx="2733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7.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배치종료 버튼을 누르면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위치를 바꾼 정보가 저장되고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배치시스템을 종료한다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015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9092A-FA14-397B-F12D-A4CE4EEF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5D394B-29A5-DD68-3DEC-358E6132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24195"/>
            <a:ext cx="10515600" cy="4351338"/>
          </a:xfrm>
        </p:spPr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배치 시스템</a:t>
            </a:r>
            <a:r>
              <a:rPr lang="en-US" altLang="ko-KR" dirty="0"/>
              <a:t> – </a:t>
            </a:r>
            <a:r>
              <a:rPr lang="ko-KR" altLang="en-US" dirty="0"/>
              <a:t>건물 속성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465021B-9E12-9778-FB0A-3946BC732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171433"/>
              </p:ext>
            </p:extLst>
          </p:nvPr>
        </p:nvGraphicFramePr>
        <p:xfrm>
          <a:off x="530694" y="1760623"/>
          <a:ext cx="3281285" cy="1840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25">
                  <a:extLst>
                    <a:ext uri="{9D8B030D-6E8A-4147-A177-3AD203B41FA5}">
                      <a16:colId xmlns:a16="http://schemas.microsoft.com/office/drawing/2014/main" val="1104407372"/>
                    </a:ext>
                  </a:extLst>
                </a:gridCol>
                <a:gridCol w="1270660">
                  <a:extLst>
                    <a:ext uri="{9D8B030D-6E8A-4147-A177-3AD203B41FA5}">
                      <a16:colId xmlns:a16="http://schemas.microsoft.com/office/drawing/2014/main" val="2396549595"/>
                    </a:ext>
                  </a:extLst>
                </a:gridCol>
              </a:tblGrid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외양간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239530"/>
                  </a:ext>
                </a:extLst>
              </a:tr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높이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064635"/>
                  </a:ext>
                </a:extLst>
              </a:tr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너비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855367"/>
                  </a:ext>
                </a:extLst>
              </a:tr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출입문 위치</a:t>
                      </a:r>
                      <a:r>
                        <a:rPr lang="en-US" altLang="ko-KR" dirty="0"/>
                        <a:t>(y, x)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0,1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69880"/>
                  </a:ext>
                </a:extLst>
              </a:tr>
              <a:tr h="376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동물 출입문 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0,4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85536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916B52A-F9AD-BB00-89BA-3ECFB6993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34" y="3738097"/>
            <a:ext cx="2054431" cy="22669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F71C87-9636-0A1B-4CC5-3F91169D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883" y="3723591"/>
            <a:ext cx="1738313" cy="2296487"/>
          </a:xfrm>
          <a:prstGeom prst="rect">
            <a:avLst/>
          </a:prstGeom>
        </p:spPr>
      </p:pic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18A6D3A6-A67A-15BD-014D-E5C85FE4C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343132"/>
              </p:ext>
            </p:extLst>
          </p:nvPr>
        </p:nvGraphicFramePr>
        <p:xfrm>
          <a:off x="4455357" y="1760623"/>
          <a:ext cx="3281285" cy="183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25">
                  <a:extLst>
                    <a:ext uri="{9D8B030D-6E8A-4147-A177-3AD203B41FA5}">
                      <a16:colId xmlns:a16="http://schemas.microsoft.com/office/drawing/2014/main" val="1104407372"/>
                    </a:ext>
                  </a:extLst>
                </a:gridCol>
                <a:gridCol w="1270660">
                  <a:extLst>
                    <a:ext uri="{9D8B030D-6E8A-4147-A177-3AD203B41FA5}">
                      <a16:colId xmlns:a16="http://schemas.microsoft.com/office/drawing/2014/main" val="2396549595"/>
                    </a:ext>
                  </a:extLst>
                </a:gridCol>
              </a:tblGrid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닭장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239530"/>
                  </a:ext>
                </a:extLst>
              </a:tr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높이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064635"/>
                  </a:ext>
                </a:extLst>
              </a:tr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너비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855367"/>
                  </a:ext>
                </a:extLst>
              </a:tr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출입문 위치</a:t>
                      </a:r>
                      <a:r>
                        <a:rPr lang="en-US" altLang="ko-KR" dirty="0"/>
                        <a:t>(y, x)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0,1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69880"/>
                  </a:ext>
                </a:extLst>
              </a:tr>
              <a:tr h="374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동물 출입문 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0,2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855368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3CD58BF8-1CFA-9EB9-F2AB-425D55ED5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579763"/>
              </p:ext>
            </p:extLst>
          </p:nvPr>
        </p:nvGraphicFramePr>
        <p:xfrm>
          <a:off x="8255461" y="1760623"/>
          <a:ext cx="3281285" cy="1840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25">
                  <a:extLst>
                    <a:ext uri="{9D8B030D-6E8A-4147-A177-3AD203B41FA5}">
                      <a16:colId xmlns:a16="http://schemas.microsoft.com/office/drawing/2014/main" val="1104407372"/>
                    </a:ext>
                  </a:extLst>
                </a:gridCol>
                <a:gridCol w="1270660">
                  <a:extLst>
                    <a:ext uri="{9D8B030D-6E8A-4147-A177-3AD203B41FA5}">
                      <a16:colId xmlns:a16="http://schemas.microsoft.com/office/drawing/2014/main" val="2396549595"/>
                    </a:ext>
                  </a:extLst>
                </a:gridCol>
              </a:tblGrid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닭장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239530"/>
                  </a:ext>
                </a:extLst>
              </a:tr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높이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064635"/>
                  </a:ext>
                </a:extLst>
              </a:tr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너비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855367"/>
                  </a:ext>
                </a:extLst>
              </a:tr>
              <a:tr h="333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출입문 위치</a:t>
                      </a:r>
                      <a:r>
                        <a:rPr lang="en-US" altLang="ko-KR" dirty="0"/>
                        <a:t>(y, x)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69880"/>
                  </a:ext>
                </a:extLst>
              </a:tr>
              <a:tr h="376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동물 출입문 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855368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6E521081-F809-2E92-832D-34DD46DE6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908" y="3708567"/>
            <a:ext cx="889434" cy="229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0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49E73-8D38-1BC0-949E-F7EC6B3C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배치 시스템 흐름도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8C2141-1EAF-EB5F-CE9E-D079AD2B1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85" y="849264"/>
            <a:ext cx="2785332" cy="51594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DCD883-F41C-C866-0EB9-12687C386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720" y="802616"/>
            <a:ext cx="4886325" cy="4857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1D1524-58C3-FB23-E219-EF9153D6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221" y="1487824"/>
            <a:ext cx="3665604" cy="452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1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5D1E3-F513-332F-F818-4885A2CA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테이블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22EF13-E851-E481-5799-C186B875C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2470" y="1711595"/>
            <a:ext cx="4022530" cy="44740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건물 정보 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63E8DB-080C-4547-B725-CB06B7CA8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" y="2278062"/>
            <a:ext cx="51625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2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76A8B-E692-DE33-1EC5-37541637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F40E78D-A0F5-8C04-9DCE-EDD7220E2FC1}"/>
              </a:ext>
            </a:extLst>
          </p:cNvPr>
          <p:cNvSpPr txBox="1">
            <a:spLocks/>
          </p:cNvSpPr>
          <p:nvPr/>
        </p:nvSpPr>
        <p:spPr>
          <a:xfrm>
            <a:off x="1079329" y="1140031"/>
            <a:ext cx="3350167" cy="476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1.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기획 의도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2.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시스템 정의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3.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화면 구성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4.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시스템 설명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5.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흐름도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6.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테이블 정의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300000000000000" charset="-127"/>
              <a:ea typeface="메이플스토리" panose="0200030000000000000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19051BB-9577-4EDA-1AB0-410728793FAF}"/>
              </a:ext>
            </a:extLst>
          </p:cNvPr>
          <p:cNvCxnSpPr/>
          <p:nvPr/>
        </p:nvCxnSpPr>
        <p:spPr>
          <a:xfrm>
            <a:off x="2719449" y="1531917"/>
            <a:ext cx="47976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D5D26D-7390-8CD4-9458-A9F40BA506C0}"/>
              </a:ext>
            </a:extLst>
          </p:cNvPr>
          <p:cNvSpPr txBox="1"/>
          <p:nvPr/>
        </p:nvSpPr>
        <p:spPr>
          <a:xfrm>
            <a:off x="7517081" y="13472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A3F3592-C628-B7B6-BB4C-122A9B2B84B8}"/>
              </a:ext>
            </a:extLst>
          </p:cNvPr>
          <p:cNvCxnSpPr>
            <a:cxnSpLocks/>
          </p:cNvCxnSpPr>
          <p:nvPr/>
        </p:nvCxnSpPr>
        <p:spPr>
          <a:xfrm>
            <a:off x="3215640" y="2179617"/>
            <a:ext cx="43014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33D6700-96D0-804C-0119-224038F38E13}"/>
              </a:ext>
            </a:extLst>
          </p:cNvPr>
          <p:cNvSpPr txBox="1"/>
          <p:nvPr/>
        </p:nvSpPr>
        <p:spPr>
          <a:xfrm>
            <a:off x="7517081" y="19949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C8798B3-3D04-D74C-08F9-B7D27E49400A}"/>
              </a:ext>
            </a:extLst>
          </p:cNvPr>
          <p:cNvCxnSpPr>
            <a:cxnSpLocks/>
          </p:cNvCxnSpPr>
          <p:nvPr/>
        </p:nvCxnSpPr>
        <p:spPr>
          <a:xfrm>
            <a:off x="2788920" y="2827317"/>
            <a:ext cx="47281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64BD32-61BD-4579-9D95-F239850CA4A5}"/>
              </a:ext>
            </a:extLst>
          </p:cNvPr>
          <p:cNvSpPr txBox="1"/>
          <p:nvPr/>
        </p:nvSpPr>
        <p:spPr>
          <a:xfrm>
            <a:off x="7517081" y="26426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16C51C5-9740-73A2-7264-88D7E1264954}"/>
              </a:ext>
            </a:extLst>
          </p:cNvPr>
          <p:cNvCxnSpPr>
            <a:cxnSpLocks/>
          </p:cNvCxnSpPr>
          <p:nvPr/>
        </p:nvCxnSpPr>
        <p:spPr>
          <a:xfrm>
            <a:off x="3004457" y="3532311"/>
            <a:ext cx="45126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7C9D87A-80EE-395E-AA52-56A7721E7095}"/>
              </a:ext>
            </a:extLst>
          </p:cNvPr>
          <p:cNvSpPr txBox="1"/>
          <p:nvPr/>
        </p:nvSpPr>
        <p:spPr>
          <a:xfrm>
            <a:off x="7517081" y="334764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DFE5329-0B9E-C7C5-433F-7820F48A59BF}"/>
              </a:ext>
            </a:extLst>
          </p:cNvPr>
          <p:cNvCxnSpPr>
            <a:cxnSpLocks/>
          </p:cNvCxnSpPr>
          <p:nvPr/>
        </p:nvCxnSpPr>
        <p:spPr>
          <a:xfrm>
            <a:off x="2386940" y="4185856"/>
            <a:ext cx="51301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C851DD2-BF5F-6721-1D8C-3B82E6DB559E}"/>
              </a:ext>
            </a:extLst>
          </p:cNvPr>
          <p:cNvSpPr txBox="1"/>
          <p:nvPr/>
        </p:nvSpPr>
        <p:spPr>
          <a:xfrm>
            <a:off x="7517081" y="400119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E8758-ACC3-644C-755B-2168082D68A0}"/>
              </a:ext>
            </a:extLst>
          </p:cNvPr>
          <p:cNvSpPr txBox="1"/>
          <p:nvPr/>
        </p:nvSpPr>
        <p:spPr>
          <a:xfrm>
            <a:off x="7517081" y="467708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E5C8951-B962-80A2-E6DE-3DEA5F1FD7EB}"/>
              </a:ext>
            </a:extLst>
          </p:cNvPr>
          <p:cNvCxnSpPr>
            <a:cxnSpLocks/>
          </p:cNvCxnSpPr>
          <p:nvPr/>
        </p:nvCxnSpPr>
        <p:spPr>
          <a:xfrm>
            <a:off x="3004457" y="4862586"/>
            <a:ext cx="45126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537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86F31-5757-444C-0D35-24D31276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9396A1-2003-C353-D9F9-F12545DEC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배치 시스템이 왜 필요 할까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ko-KR" altLang="en-US" sz="2000" dirty="0"/>
              <a:t>게임이 시작 될 때 모든 건축물이 처음부터 건설이 </a:t>
            </a:r>
            <a:r>
              <a:rPr lang="ko-KR" altLang="en-US" sz="2000" dirty="0" err="1"/>
              <a:t>되있는</a:t>
            </a:r>
            <a:r>
              <a:rPr lang="ko-KR" altLang="en-US" sz="2000" dirty="0"/>
              <a:t> 것 이 아니다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사용자가 게임을 하면서 농사와 같은 각종 컨텐츠를 통해서 재화를 얻어 이 재화로 새로운 건축물들을 건설하며 사용자 마을에 처음에 없던 건축물을 지으며 농장을 채워 나가는 재미 요소다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71185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0DD62-302A-A156-DCB7-D6B42B20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시스템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B4C421-21A8-2B0A-A20A-2522C374D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0" y="924195"/>
            <a:ext cx="11891582" cy="4351338"/>
          </a:xfrm>
        </p:spPr>
        <p:txBody>
          <a:bodyPr/>
          <a:lstStyle/>
          <a:p>
            <a:r>
              <a:rPr lang="ko-KR" altLang="en-US" dirty="0"/>
              <a:t>사용자가 건물을 클릭하면 해당 건물이 이동 할 수 있는 상태로 바뀐다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농장 씬 에서만 배치가 가능하며 배치 할 수 있는 공간은 자유로우나 건설할 건물의 사이즈 만큼에 빈공간이 있어야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건물의 사이즈만큼 타일 그리드가 표시가 되며 건설가능한 지역에는 초록색 타일이 표시 되고 건설 불가능한 지역에 경우 빨간색 타일을 표시 해줌으로써 건설 가능한 지역과 불가능한 지역을 구분할 수 있어야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건물의 경우</a:t>
            </a:r>
            <a:r>
              <a:rPr lang="en-US" altLang="ko-KR" dirty="0"/>
              <a:t>(</a:t>
            </a:r>
            <a:r>
              <a:rPr lang="ko-KR" altLang="en-US" dirty="0"/>
              <a:t>닭장</a:t>
            </a:r>
            <a:r>
              <a:rPr lang="en-US" altLang="ko-KR" dirty="0"/>
              <a:t>) </a:t>
            </a:r>
            <a:r>
              <a:rPr lang="ko-KR" altLang="en-US" dirty="0"/>
              <a:t>해당 건물로 이동이 가능한 문이 있는데 문 </a:t>
            </a:r>
            <a:r>
              <a:rPr lang="ko-KR" altLang="en-US" dirty="0" err="1"/>
              <a:t>앞공간</a:t>
            </a:r>
            <a:r>
              <a:rPr lang="ko-KR" altLang="en-US" dirty="0"/>
              <a:t> 또한 빈 공간 이어야 건설이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건물의 경우</a:t>
            </a:r>
            <a:r>
              <a:rPr lang="en-US" altLang="ko-KR" dirty="0"/>
              <a:t>(</a:t>
            </a:r>
            <a:r>
              <a:rPr lang="ko-KR" altLang="en-US" dirty="0"/>
              <a:t>닭장</a:t>
            </a:r>
            <a:r>
              <a:rPr lang="en-US" altLang="ko-KR" dirty="0"/>
              <a:t>) </a:t>
            </a:r>
            <a:r>
              <a:rPr lang="ko-KR" altLang="en-US" dirty="0"/>
              <a:t>해당 건물로 이동이 가능한 문과 닭들이 나오는 문이 있는데 이 공간은 그냥 초록색</a:t>
            </a:r>
            <a:r>
              <a:rPr lang="en-US" altLang="ko-KR" dirty="0"/>
              <a:t>, </a:t>
            </a:r>
            <a:r>
              <a:rPr lang="ko-KR" altLang="en-US" dirty="0"/>
              <a:t>빨간색 타일이 아닌 문모양에 초록색</a:t>
            </a:r>
            <a:r>
              <a:rPr lang="en-US" altLang="ko-KR" dirty="0"/>
              <a:t>, </a:t>
            </a:r>
            <a:r>
              <a:rPr lang="ko-KR" altLang="en-US" dirty="0"/>
              <a:t>빨간색 타일로 표현 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772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F013B-7D65-15DC-C97C-CE13706B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화면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16717-81AB-1586-8CB3-45E2DFBE4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건설이 가능한 경우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5E68CE-279A-83B5-1831-A0CC2A48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70" y="1687900"/>
            <a:ext cx="5851627" cy="4020544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6138147-6986-3BA0-A40E-D65E154D1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389771"/>
              </p:ext>
            </p:extLst>
          </p:nvPr>
        </p:nvGraphicFramePr>
        <p:xfrm>
          <a:off x="6448425" y="1297871"/>
          <a:ext cx="5579311" cy="4433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4113">
                  <a:extLst>
                    <a:ext uri="{9D8B030D-6E8A-4147-A177-3AD203B41FA5}">
                      <a16:colId xmlns:a16="http://schemas.microsoft.com/office/drawing/2014/main" val="3708813721"/>
                    </a:ext>
                  </a:extLst>
                </a:gridCol>
                <a:gridCol w="1279259">
                  <a:extLst>
                    <a:ext uri="{9D8B030D-6E8A-4147-A177-3AD203B41FA5}">
                      <a16:colId xmlns:a16="http://schemas.microsoft.com/office/drawing/2014/main" val="4286296482"/>
                    </a:ext>
                  </a:extLst>
                </a:gridCol>
                <a:gridCol w="3545939">
                  <a:extLst>
                    <a:ext uri="{9D8B030D-6E8A-4147-A177-3AD203B41FA5}">
                      <a16:colId xmlns:a16="http://schemas.microsoft.com/office/drawing/2014/main" val="3872462060"/>
                    </a:ext>
                  </a:extLst>
                </a:gridCol>
              </a:tblGrid>
              <a:tr h="380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기능 및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59993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안내 메시지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배치시스템에 들어와서 건물을 클릭 했는지 알려주는 안내메시지 창이다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28929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장애물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맵에</a:t>
                      </a:r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장애물이 있으면 해당 위치에 배치를 할 수 없다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770824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건설 영역 타일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배치할 건물을 클릭하면 건물이 사라지고 건물 사이즈만큼 그리드가 생성 되어 건설 가능한 영역인지 표시해준다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건설이 가능한 지역인 경우 초록색 타일로 표시 해준다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문과 동물 출입문이 </a:t>
                      </a:r>
                      <a:r>
                        <a:rPr lang="ko-KR" altLang="en-US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있는경우</a:t>
                      </a:r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해당위치는 문 이미지와 동물 출입문 이미지를 보여준다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2695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건물배치가 가능한 맵 영역이다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988935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종료 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건물 배치를 저장하고 나간다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447830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F647B31F-FCC0-AFD1-C4E2-2C51FC72432D}"/>
              </a:ext>
            </a:extLst>
          </p:cNvPr>
          <p:cNvSpPr/>
          <p:nvPr/>
        </p:nvSpPr>
        <p:spPr>
          <a:xfrm>
            <a:off x="6671069" y="1887388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E5657C-02ED-0FED-70E4-DFFDE509B099}"/>
              </a:ext>
            </a:extLst>
          </p:cNvPr>
          <p:cNvSpPr/>
          <p:nvPr/>
        </p:nvSpPr>
        <p:spPr>
          <a:xfrm>
            <a:off x="1477521" y="1742371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F5F5827-4D65-2EF1-41EF-C7A7DBE1D6F7}"/>
              </a:ext>
            </a:extLst>
          </p:cNvPr>
          <p:cNvSpPr/>
          <p:nvPr/>
        </p:nvSpPr>
        <p:spPr>
          <a:xfrm>
            <a:off x="6671069" y="2491666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3CE386B-2498-F617-5878-BC841A550B14}"/>
              </a:ext>
            </a:extLst>
          </p:cNvPr>
          <p:cNvSpPr/>
          <p:nvPr/>
        </p:nvSpPr>
        <p:spPr>
          <a:xfrm>
            <a:off x="2022869" y="3698172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EE2C7EC-AF7D-18EA-FBB6-0B4F3934C4A4}"/>
              </a:ext>
            </a:extLst>
          </p:cNvPr>
          <p:cNvSpPr/>
          <p:nvPr/>
        </p:nvSpPr>
        <p:spPr>
          <a:xfrm>
            <a:off x="2877511" y="3889736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92210DC-004F-CC88-DBAE-4DAAD4E578EE}"/>
              </a:ext>
            </a:extLst>
          </p:cNvPr>
          <p:cNvSpPr/>
          <p:nvPr/>
        </p:nvSpPr>
        <p:spPr>
          <a:xfrm>
            <a:off x="6667697" y="3716091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E2B4E33-6147-204B-9AC9-F4FE52743C5E}"/>
              </a:ext>
            </a:extLst>
          </p:cNvPr>
          <p:cNvSpPr/>
          <p:nvPr/>
        </p:nvSpPr>
        <p:spPr>
          <a:xfrm>
            <a:off x="5192661" y="3032973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3BB99A3-07F9-E2E0-5816-68664D6B568E}"/>
              </a:ext>
            </a:extLst>
          </p:cNvPr>
          <p:cNvSpPr/>
          <p:nvPr/>
        </p:nvSpPr>
        <p:spPr>
          <a:xfrm>
            <a:off x="6667697" y="5042262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9C490E6-3727-3F56-55FB-A0F445D3A145}"/>
              </a:ext>
            </a:extLst>
          </p:cNvPr>
          <p:cNvSpPr/>
          <p:nvPr/>
        </p:nvSpPr>
        <p:spPr>
          <a:xfrm>
            <a:off x="5456679" y="5133094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B3C2C38-7134-309A-C468-34C4C10ED7A3}"/>
              </a:ext>
            </a:extLst>
          </p:cNvPr>
          <p:cNvSpPr/>
          <p:nvPr/>
        </p:nvSpPr>
        <p:spPr>
          <a:xfrm>
            <a:off x="6667697" y="5422924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928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35BA9C-7F51-BB6C-4B21-1A1D6F9D5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4" y="1639829"/>
            <a:ext cx="6086036" cy="35783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D0F013B-7D65-15DC-C97C-CE13706B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화면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16717-81AB-1586-8CB3-45E2DFBE4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건설이 불가능한 경우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6138147-6986-3BA0-A40E-D65E154D1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605000"/>
              </p:ext>
            </p:extLst>
          </p:nvPr>
        </p:nvGraphicFramePr>
        <p:xfrm>
          <a:off x="6448425" y="1513771"/>
          <a:ext cx="5579311" cy="4433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4113">
                  <a:extLst>
                    <a:ext uri="{9D8B030D-6E8A-4147-A177-3AD203B41FA5}">
                      <a16:colId xmlns:a16="http://schemas.microsoft.com/office/drawing/2014/main" val="3708813721"/>
                    </a:ext>
                  </a:extLst>
                </a:gridCol>
                <a:gridCol w="1279259">
                  <a:extLst>
                    <a:ext uri="{9D8B030D-6E8A-4147-A177-3AD203B41FA5}">
                      <a16:colId xmlns:a16="http://schemas.microsoft.com/office/drawing/2014/main" val="4286296482"/>
                    </a:ext>
                  </a:extLst>
                </a:gridCol>
                <a:gridCol w="3545939">
                  <a:extLst>
                    <a:ext uri="{9D8B030D-6E8A-4147-A177-3AD203B41FA5}">
                      <a16:colId xmlns:a16="http://schemas.microsoft.com/office/drawing/2014/main" val="3872462060"/>
                    </a:ext>
                  </a:extLst>
                </a:gridCol>
              </a:tblGrid>
              <a:tr h="380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기능 및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59993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안내 메시지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배치시스템에 들어와서 건물을 클릭 했는지 알려주는 안내메시지 창이다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28929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장애물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맵에</a:t>
                      </a:r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장애물이 있으면 해당 위치에 배치를 할 수 없다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770824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건설 영역 타일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배치할 건물을 클릭하면 건물이 사라지고 건물 사이즈만큼 그리드가 생성 되어 건설 가능한 영역인지 표시해준다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건설이 가능한 지역인 경우 초록색 타일로 표시 해준다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문과 동물 출입문이 </a:t>
                      </a:r>
                      <a:r>
                        <a:rPr lang="ko-KR" altLang="en-US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있는경우</a:t>
                      </a:r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해당위치는 문 이미지와 동물 출입문 이미지를 보여준다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2695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건물배치가 가능한 맵 영역이다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988935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종료 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건물 배치를 저장하고 나간다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195359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F647B31F-FCC0-AFD1-C4E2-2C51FC72432D}"/>
              </a:ext>
            </a:extLst>
          </p:cNvPr>
          <p:cNvSpPr/>
          <p:nvPr/>
        </p:nvSpPr>
        <p:spPr>
          <a:xfrm>
            <a:off x="6671069" y="2103288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E5657C-02ED-0FED-70E4-DFFDE509B099}"/>
              </a:ext>
            </a:extLst>
          </p:cNvPr>
          <p:cNvSpPr/>
          <p:nvPr/>
        </p:nvSpPr>
        <p:spPr>
          <a:xfrm>
            <a:off x="1890860" y="1818571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F5F5827-4D65-2EF1-41EF-C7A7DBE1D6F7}"/>
              </a:ext>
            </a:extLst>
          </p:cNvPr>
          <p:cNvSpPr/>
          <p:nvPr/>
        </p:nvSpPr>
        <p:spPr>
          <a:xfrm>
            <a:off x="6671069" y="2707566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3CE386B-2498-F617-5878-BC841A550B14}"/>
              </a:ext>
            </a:extLst>
          </p:cNvPr>
          <p:cNvSpPr/>
          <p:nvPr/>
        </p:nvSpPr>
        <p:spPr>
          <a:xfrm>
            <a:off x="2480069" y="4599872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EE2C7EC-AF7D-18EA-FBB6-0B4F3934C4A4}"/>
              </a:ext>
            </a:extLst>
          </p:cNvPr>
          <p:cNvSpPr/>
          <p:nvPr/>
        </p:nvSpPr>
        <p:spPr>
          <a:xfrm>
            <a:off x="3537911" y="3164982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92210DC-004F-CC88-DBAE-4DAAD4E578EE}"/>
              </a:ext>
            </a:extLst>
          </p:cNvPr>
          <p:cNvSpPr/>
          <p:nvPr/>
        </p:nvSpPr>
        <p:spPr>
          <a:xfrm>
            <a:off x="6667697" y="3931991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E2B4E33-6147-204B-9AC9-F4FE52743C5E}"/>
              </a:ext>
            </a:extLst>
          </p:cNvPr>
          <p:cNvSpPr/>
          <p:nvPr/>
        </p:nvSpPr>
        <p:spPr>
          <a:xfrm>
            <a:off x="5560961" y="2545106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3BB99A3-07F9-E2E0-5816-68664D6B568E}"/>
              </a:ext>
            </a:extLst>
          </p:cNvPr>
          <p:cNvSpPr/>
          <p:nvPr/>
        </p:nvSpPr>
        <p:spPr>
          <a:xfrm>
            <a:off x="6667697" y="5258162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FD920B-575A-1042-5967-FB5426714200}"/>
              </a:ext>
            </a:extLst>
          </p:cNvPr>
          <p:cNvSpPr/>
          <p:nvPr/>
        </p:nvSpPr>
        <p:spPr>
          <a:xfrm>
            <a:off x="5488131" y="4508429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91F0B37-CB99-5429-C67C-1EEF2688FEFA}"/>
              </a:ext>
            </a:extLst>
          </p:cNvPr>
          <p:cNvSpPr/>
          <p:nvPr/>
        </p:nvSpPr>
        <p:spPr>
          <a:xfrm>
            <a:off x="6667697" y="5628781"/>
            <a:ext cx="264018" cy="26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781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5AE16-4414-F774-4D62-74F996C4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0D8C0-4152-F7E4-F3C8-3D99E39CD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배치 시스템 </a:t>
            </a:r>
            <a:r>
              <a:rPr lang="en-US" altLang="ko-KR" dirty="0"/>
              <a:t>– </a:t>
            </a:r>
            <a:r>
              <a:rPr lang="ko-KR" altLang="en-US" dirty="0"/>
              <a:t>이동할 건물 선택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76AE05-09B6-CA56-70A5-43D9D371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86" y="1736130"/>
            <a:ext cx="5482195" cy="41349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AD99AA-F825-3857-48AC-CB7EB9786E8A}"/>
              </a:ext>
            </a:extLst>
          </p:cNvPr>
          <p:cNvSpPr/>
          <p:nvPr/>
        </p:nvSpPr>
        <p:spPr>
          <a:xfrm>
            <a:off x="2826327" y="2814452"/>
            <a:ext cx="2458192" cy="2315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94B582-E2C1-B80D-DA14-CB3CA1B8D0F8}"/>
              </a:ext>
            </a:extLst>
          </p:cNvPr>
          <p:cNvCxnSpPr/>
          <p:nvPr/>
        </p:nvCxnSpPr>
        <p:spPr>
          <a:xfrm flipV="1">
            <a:off x="5284519" y="2422566"/>
            <a:ext cx="2755076" cy="1006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835417-5542-66E0-B8D6-B8DCB884ECDD}"/>
              </a:ext>
            </a:extLst>
          </p:cNvPr>
          <p:cNvSpPr txBox="1"/>
          <p:nvPr/>
        </p:nvSpPr>
        <p:spPr>
          <a:xfrm>
            <a:off x="8122722" y="2190183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이동할 건물을 선택 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436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29A2F81-8E43-B324-BDE9-C211D363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67" y="1582467"/>
            <a:ext cx="7731018" cy="43513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B5AE16-4414-F774-4D62-74F996C4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0D8C0-4152-F7E4-F3C8-3D99E39CD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배치 시스템 </a:t>
            </a:r>
            <a:r>
              <a:rPr lang="en-US" altLang="ko-KR" dirty="0"/>
              <a:t>– </a:t>
            </a:r>
            <a:r>
              <a:rPr lang="ko-KR" altLang="en-US" dirty="0"/>
              <a:t>이동할 건물 선택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D99AA-F825-3857-48AC-CB7EB9786E8A}"/>
              </a:ext>
            </a:extLst>
          </p:cNvPr>
          <p:cNvSpPr/>
          <p:nvPr/>
        </p:nvSpPr>
        <p:spPr>
          <a:xfrm>
            <a:off x="6096000" y="4087272"/>
            <a:ext cx="2111790" cy="1369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94B582-E2C1-B80D-DA14-CB3CA1B8D0F8}"/>
              </a:ext>
            </a:extLst>
          </p:cNvPr>
          <p:cNvCxnSpPr>
            <a:cxnSpLocks/>
          </p:cNvCxnSpPr>
          <p:nvPr/>
        </p:nvCxnSpPr>
        <p:spPr>
          <a:xfrm flipV="1">
            <a:off x="7576544" y="3122967"/>
            <a:ext cx="1294323" cy="9035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835417-5542-66E0-B8D6-B8DCB884ECDD}"/>
              </a:ext>
            </a:extLst>
          </p:cNvPr>
          <p:cNvSpPr txBox="1"/>
          <p:nvPr/>
        </p:nvSpPr>
        <p:spPr>
          <a:xfrm>
            <a:off x="8870867" y="2650717"/>
            <a:ext cx="2752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건물 사이즈만큼 그리드가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 되고 건설 가능영역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이면 초록색이 표시 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0043A5-A593-254A-21CE-86CB5453FEF6}"/>
              </a:ext>
            </a:extLst>
          </p:cNvPr>
          <p:cNvSpPr/>
          <p:nvPr/>
        </p:nvSpPr>
        <p:spPr>
          <a:xfrm>
            <a:off x="6511636" y="5074831"/>
            <a:ext cx="1064908" cy="261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496AFCC-26D6-0897-FD82-A10F5E0EBFF1}"/>
              </a:ext>
            </a:extLst>
          </p:cNvPr>
          <p:cNvCxnSpPr>
            <a:cxnSpLocks/>
          </p:cNvCxnSpPr>
          <p:nvPr/>
        </p:nvCxnSpPr>
        <p:spPr>
          <a:xfrm flipV="1">
            <a:off x="7576544" y="4729232"/>
            <a:ext cx="1274922" cy="3455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A79858-F387-36BF-216E-41AD04FEE1D4}"/>
              </a:ext>
            </a:extLst>
          </p:cNvPr>
          <p:cNvSpPr txBox="1"/>
          <p:nvPr/>
        </p:nvSpPr>
        <p:spPr>
          <a:xfrm>
            <a:off x="8791621" y="4282247"/>
            <a:ext cx="3179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출입문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동물 출입문이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있는경우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그리드에 표시 해준다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5660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CC08F9-7445-C2D3-C4F1-B5044A618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46" y="1457618"/>
            <a:ext cx="8247623" cy="46106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B5AE16-4414-F774-4D62-74F996C4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0D8C0-4152-F7E4-F3C8-3D99E39CD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배치 시스템 </a:t>
            </a:r>
            <a:r>
              <a:rPr lang="en-US" altLang="ko-KR" dirty="0"/>
              <a:t>– </a:t>
            </a:r>
            <a:r>
              <a:rPr lang="ko-KR" altLang="en-US" dirty="0"/>
              <a:t>이동할 건물 위치 선택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D99AA-F825-3857-48AC-CB7EB9786E8A}"/>
              </a:ext>
            </a:extLst>
          </p:cNvPr>
          <p:cNvSpPr/>
          <p:nvPr/>
        </p:nvSpPr>
        <p:spPr>
          <a:xfrm>
            <a:off x="2699658" y="3255999"/>
            <a:ext cx="2299854" cy="1268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94B582-E2C1-B80D-DA14-CB3CA1B8D0F8}"/>
              </a:ext>
            </a:extLst>
          </p:cNvPr>
          <p:cNvCxnSpPr>
            <a:cxnSpLocks/>
          </p:cNvCxnSpPr>
          <p:nvPr/>
        </p:nvCxnSpPr>
        <p:spPr>
          <a:xfrm flipV="1">
            <a:off x="4999512" y="3122967"/>
            <a:ext cx="3871355" cy="5726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835417-5542-66E0-B8D6-B8DCB884ECDD}"/>
              </a:ext>
            </a:extLst>
          </p:cNvPr>
          <p:cNvSpPr txBox="1"/>
          <p:nvPr/>
        </p:nvSpPr>
        <p:spPr>
          <a:xfrm>
            <a:off x="8870867" y="2650717"/>
            <a:ext cx="3106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이동할 위치에 장애물이 있을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경우 빨간색 그리드 표시로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알려주며 배치가 되지 않는다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501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4034</TotalTime>
  <Words>608</Words>
  <Application>Microsoft Office PowerPoint</Application>
  <PresentationFormat>와이드스크린</PresentationFormat>
  <Paragraphs>137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메이플스토리</vt:lpstr>
      <vt:lpstr>Arial</vt:lpstr>
      <vt:lpstr>Office 테마</vt:lpstr>
      <vt:lpstr>Panda Village 배치 시스템기획서 </vt:lpstr>
      <vt:lpstr>Index</vt:lpstr>
      <vt:lpstr>기획 의도</vt:lpstr>
      <vt:lpstr>2. 시스템 정의</vt:lpstr>
      <vt:lpstr>3. 화면 구성</vt:lpstr>
      <vt:lpstr>3. 화면 구성</vt:lpstr>
      <vt:lpstr>4. 시스템 설명</vt:lpstr>
      <vt:lpstr>4. 시스템 설명</vt:lpstr>
      <vt:lpstr>4. 시스템 설명</vt:lpstr>
      <vt:lpstr>4. 시스템 설명</vt:lpstr>
      <vt:lpstr>4. 시스템 설명</vt:lpstr>
      <vt:lpstr>4. 시스템 설명</vt:lpstr>
      <vt:lpstr>4. 시스템 설명</vt:lpstr>
      <vt:lpstr>5. 배치 시스템 흐름도</vt:lpstr>
      <vt:lpstr>6. 테이블 정의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서울IT</dc:creator>
  <cp:lastModifiedBy>박 정식</cp:lastModifiedBy>
  <cp:revision>97</cp:revision>
  <dcterms:created xsi:type="dcterms:W3CDTF">2022-09-02T05:25:13Z</dcterms:created>
  <dcterms:modified xsi:type="dcterms:W3CDTF">2022-09-18T14:47:12Z</dcterms:modified>
</cp:coreProperties>
</file>